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252D1-B678-4700-AABC-A1DE0DB06F7E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83DA3-638E-4829-8A29-A9FA7B6B36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602B7E-070F-492D-874D-65934BCC49E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F384C8-E992-4948-BA98-2E7532ABF19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A2684-16D0-47AC-8689-14F8E921100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A6D59F-D8F4-4757-BCEC-6C22ADD02A6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en-GB" b="1" i="1" smtClean="0"/>
          </a:p>
          <a:p>
            <a:pPr eaLnBrk="1" hangingPunct="1"/>
            <a:endParaRPr lang="en-GB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02E643-58D2-461C-8C7D-CF786CC7A0D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48DE77-8FA3-4CE1-AC91-0F5B095950E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A8472-F8FA-45BF-928D-43082A5311B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39963D-8B10-4C2D-B7AE-5D5ECB08B5A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57841A-F770-40E8-9D36-4AE0038EC3F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DF904-92C8-41C7-A103-E9C56DE6AA2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4325" indent="-224325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5C20C-6890-43CB-8FBB-EB5794807E8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A41650-9593-4A88-B53E-7C872254564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2E2D2-D023-405A-A4B7-D81A16694E6E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590AFB-3A33-4BA1-BDE5-33B2D9D1F5D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DCAEBE-B540-4B21-BA51-6C407634035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17702-800E-424D-990F-128A54294F55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4465C-5DA4-4CC7-819A-2D6DA0A83EB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2D39C1-B6E1-4775-9FF3-8922F14D29C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Read text on screen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E54610-17B8-4D99-9B92-EAD1E4F444A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1A18CD-620E-4A02-BF2F-E857EFC30E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B1DF1D-ACA4-4778-8BD3-4937CAD0DC0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C2E040-C304-4590-99A1-6E491BE81FD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7633C0-B9B3-4D5C-9F2A-9E698EEDCEA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0C7AA-6F93-4A66-BA74-149A5EEAB4B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B0C78-BAF9-488F-BFF3-4DBB428C639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57DA8-9422-4888-8956-65399111E606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02029-EBD4-4045-99BA-0713416DAB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1.xls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95400"/>
            <a:ext cx="9144000" cy="4114800"/>
          </a:xfrm>
        </p:spPr>
        <p:txBody>
          <a:bodyPr/>
          <a:lstStyle/>
          <a:p>
            <a:pPr eaLnBrk="1" hangingPunct="1"/>
            <a:r>
              <a:rPr lang="nl-NL" sz="8000" smtClean="0">
                <a:latin typeface="Comic Sans MS" pitchFamily="66" charset="0"/>
              </a:rPr>
              <a:t>People You</a:t>
            </a:r>
            <a:br>
              <a:rPr lang="nl-NL" sz="8000" smtClean="0">
                <a:latin typeface="Comic Sans MS" pitchFamily="66" charset="0"/>
              </a:rPr>
            </a:br>
            <a:r>
              <a:rPr lang="nl-NL" sz="8000" smtClean="0">
                <a:latin typeface="Comic Sans MS" pitchFamily="66" charset="0"/>
              </a:rPr>
              <a:t>Work With</a:t>
            </a:r>
          </a:p>
        </p:txBody>
      </p:sp>
      <p:pic>
        <p:nvPicPr>
          <p:cNvPr id="13315" name="Picture 4" descr="MCj039078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57200"/>
            <a:ext cx="1833563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 descr="MCj024034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5181600"/>
            <a:ext cx="1822450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13" descr="MCPE01560_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610100"/>
            <a:ext cx="2590800" cy="192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4" descr="MCPE03616_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0" y="152400"/>
            <a:ext cx="20542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pPr eaLnBrk="1" hangingPunct="1"/>
            <a:r>
              <a:rPr lang="fr-FR" b="0" smtClean="0"/>
              <a:t>Keeper of the Nuts</a:t>
            </a:r>
            <a:endParaRPr lang="nl-NL" b="0" smtClean="0"/>
          </a:p>
        </p:txBody>
      </p:sp>
      <p:pic>
        <p:nvPicPr>
          <p:cNvPr id="22531" name="Picture 3" descr="an128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b="13058"/>
          <a:stretch>
            <a:fillRect/>
          </a:stretch>
        </p:blipFill>
        <p:spPr>
          <a:xfrm>
            <a:off x="2057400" y="1557338"/>
            <a:ext cx="5538788" cy="48545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pPr eaLnBrk="1" hangingPunct="1"/>
            <a:r>
              <a:rPr lang="fr-FR" sz="5400" b="0" smtClean="0"/>
              <a:t>The New Guy </a:t>
            </a:r>
          </a:p>
        </p:txBody>
      </p:sp>
      <p:pic>
        <p:nvPicPr>
          <p:cNvPr id="23555" name="Picture 3" descr="an84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-2007" b="12381"/>
          <a:stretch>
            <a:fillRect/>
          </a:stretch>
        </p:blipFill>
        <p:spPr>
          <a:xfrm>
            <a:off x="1905000" y="1844675"/>
            <a:ext cx="6411913" cy="43751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pPr eaLnBrk="1" hangingPunct="1"/>
            <a:r>
              <a:rPr lang="fr-FR" b="0" smtClean="0"/>
              <a:t>The Expert</a:t>
            </a:r>
          </a:p>
        </p:txBody>
      </p:sp>
      <p:pic>
        <p:nvPicPr>
          <p:cNvPr id="24579" name="Picture 3" descr="an201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55875" y="1524000"/>
            <a:ext cx="3671888" cy="506412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pPr eaLnBrk="1" hangingPunct="1"/>
            <a:r>
              <a:rPr lang="fr-FR" b="0" smtClean="0"/>
              <a:t>The Supervisor</a:t>
            </a:r>
          </a:p>
        </p:txBody>
      </p:sp>
      <p:pic>
        <p:nvPicPr>
          <p:cNvPr id="25603" name="Picture 3" descr="an52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-1154" b="11870"/>
          <a:stretch>
            <a:fillRect/>
          </a:stretch>
        </p:blipFill>
        <p:spPr>
          <a:xfrm>
            <a:off x="1905000" y="1447800"/>
            <a:ext cx="5907088" cy="49307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pPr eaLnBrk="1" hangingPunct="1"/>
            <a:r>
              <a:rPr lang="fr-FR" sz="4800" b="0" smtClean="0"/>
              <a:t>The Mole</a:t>
            </a:r>
          </a:p>
        </p:txBody>
      </p:sp>
      <p:pic>
        <p:nvPicPr>
          <p:cNvPr id="26627" name="Picture 3" descr="an57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1241" b="10649"/>
          <a:stretch>
            <a:fillRect/>
          </a:stretch>
        </p:blipFill>
        <p:spPr>
          <a:xfrm>
            <a:off x="1828800" y="1524000"/>
            <a:ext cx="5695950" cy="477678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049338"/>
          </a:xfrm>
        </p:spPr>
        <p:txBody>
          <a:bodyPr/>
          <a:lstStyle/>
          <a:p>
            <a:pPr eaLnBrk="1" hangingPunct="1"/>
            <a:r>
              <a:rPr lang="fr-FR" b="0" smtClean="0"/>
              <a:t>The Frustrated Employee</a:t>
            </a:r>
          </a:p>
        </p:txBody>
      </p:sp>
      <p:pic>
        <p:nvPicPr>
          <p:cNvPr id="27651" name="Picture 3" descr="an71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b="14052"/>
          <a:stretch>
            <a:fillRect/>
          </a:stretch>
        </p:blipFill>
        <p:spPr>
          <a:xfrm>
            <a:off x="0" y="1412875"/>
            <a:ext cx="9144000" cy="544512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228600" y="1981200"/>
            <a:ext cx="9144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800"/>
              <a:t>Exploring Personality Types:</a:t>
            </a:r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1600200" y="312420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3600"/>
              <a:t>Finding Your True Colors</a:t>
            </a:r>
          </a:p>
        </p:txBody>
      </p:sp>
      <p:pic>
        <p:nvPicPr>
          <p:cNvPr id="28676" name="Picture 7" descr="MMAG00595_0000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013" y="304800"/>
            <a:ext cx="2312987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5" descr="insigh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51763" y="5245100"/>
            <a:ext cx="927100" cy="1231900"/>
          </a:xfrm>
          <a:prstGeom prst="rect">
            <a:avLst/>
          </a:prstGeom>
          <a:noFill/>
          <a:ln w="38100">
            <a:solidFill>
              <a:srgbClr val="80808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522288"/>
            <a:ext cx="8763000" cy="620712"/>
          </a:xfrm>
          <a:solidFill>
            <a:srgbClr val="CCFFFF">
              <a:alpha val="70195"/>
            </a:srgb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1203325" y="17684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0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533400" y="1600200"/>
            <a:ext cx="7848600" cy="54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en-US" sz="3200" b="0"/>
              <a:t>Identify Your Personality Style</a:t>
            </a:r>
          </a:p>
          <a:p>
            <a:pPr marL="342900" indent="-342900" eaLnBrk="1" hangingPunct="1">
              <a:buFontTx/>
              <a:buAutoNum type="arabicPeriod"/>
            </a:pPr>
            <a:endParaRPr lang="en-US" sz="3200" b="0"/>
          </a:p>
          <a:p>
            <a:pPr marL="342900" indent="-342900" eaLnBrk="1" hangingPunct="1">
              <a:buFontTx/>
              <a:buAutoNum type="arabicPeriod"/>
            </a:pPr>
            <a:r>
              <a:rPr lang="en-US" sz="3200" b="0"/>
              <a:t>Understand 4 Basic Styles</a:t>
            </a:r>
          </a:p>
          <a:p>
            <a:pPr marL="342900" indent="-342900" eaLnBrk="1" hangingPunct="1">
              <a:buFontTx/>
              <a:buAutoNum type="arabicPeriod"/>
            </a:pPr>
            <a:endParaRPr lang="en-US" sz="3200" b="0"/>
          </a:p>
          <a:p>
            <a:pPr marL="342900" indent="-342900" eaLnBrk="1" hangingPunct="1">
              <a:buFontTx/>
              <a:buAutoNum type="arabicPeriod"/>
            </a:pPr>
            <a:r>
              <a:rPr lang="en-US" sz="3200" b="0"/>
              <a:t>Understand Strengths &amp; Weaknesses</a:t>
            </a:r>
          </a:p>
          <a:p>
            <a:pPr marL="342900" indent="-342900" eaLnBrk="1" hangingPunct="1">
              <a:buFontTx/>
              <a:buAutoNum type="arabicPeriod"/>
            </a:pPr>
            <a:endParaRPr lang="en-US" sz="3200" b="0"/>
          </a:p>
          <a:p>
            <a:pPr marL="342900" indent="-342900" eaLnBrk="1" hangingPunct="1">
              <a:buFontTx/>
              <a:buAutoNum type="arabicPeriod"/>
            </a:pPr>
            <a:r>
              <a:rPr lang="en-US" sz="3200" b="0"/>
              <a:t>Build Positive &amp; Satisfying Relationships</a:t>
            </a:r>
          </a:p>
          <a:p>
            <a:pPr marL="342900" indent="-342900" eaLnBrk="1" hangingPunct="1">
              <a:buFontTx/>
              <a:buAutoNum type="arabicPeriod"/>
            </a:pPr>
            <a:endParaRPr lang="en-US" sz="3200" b="0"/>
          </a:p>
          <a:p>
            <a:pPr marL="342900" indent="-342900" eaLnBrk="1" hangingPunct="1">
              <a:buFontTx/>
              <a:buAutoNum type="arabicPeriod"/>
            </a:pPr>
            <a:r>
              <a:rPr lang="en-US" sz="3200" b="0"/>
              <a:t>Understand how your Style can impact the team</a:t>
            </a:r>
          </a:p>
          <a:p>
            <a:pPr marL="342900" indent="-342900" eaLnBrk="1" hangingPunct="1">
              <a:buFontTx/>
              <a:buAutoNum type="arabicPeriod"/>
            </a:pPr>
            <a:endParaRPr lang="en-US" sz="3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63000" cy="1066800"/>
          </a:xfrm>
          <a:solidFill>
            <a:srgbClr val="CCFFFF">
              <a:alpha val="70195"/>
            </a:srgb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Personality Styles </a:t>
            </a:r>
            <a:br>
              <a:rPr lang="en-US" smtClean="0"/>
            </a:br>
            <a:r>
              <a:rPr lang="en-US" smtClean="0"/>
              <a:t>Why Bother?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1203325" y="17684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0"/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974725" y="1893888"/>
            <a:ext cx="6416675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en-US" sz="2800" b="0"/>
              <a:t>Helps understand people better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800" b="0"/>
              <a:t>People learn in different ways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800" b="0"/>
              <a:t>Process information differently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800" b="0"/>
              <a:t>Communicate differently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800" b="0"/>
              <a:t>Relationship building differences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800" b="0"/>
              <a:t>Values/Purpose for life vary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800" b="0"/>
              <a:t>Different Goals</a:t>
            </a:r>
          </a:p>
          <a:p>
            <a:pPr marL="342900" indent="-342900" eaLnBrk="1" hangingPunct="1">
              <a:buFontTx/>
              <a:buAutoNum type="arabicPeriod"/>
            </a:pPr>
            <a:endParaRPr lang="en-US" sz="2800" b="0"/>
          </a:p>
          <a:p>
            <a:pPr marL="342900" indent="-342900" eaLnBrk="1" hangingPunct="1">
              <a:buFontTx/>
              <a:buAutoNum type="arabicPeriod"/>
            </a:pPr>
            <a:endParaRPr lang="en-US" sz="2800" b="0"/>
          </a:p>
        </p:txBody>
      </p:sp>
      <p:pic>
        <p:nvPicPr>
          <p:cNvPr id="30725" name="Picture 7" descr="MCj008319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3138" y="4343400"/>
            <a:ext cx="2252662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522288"/>
            <a:ext cx="8763000" cy="620712"/>
          </a:xfrm>
          <a:solidFill>
            <a:srgbClr val="CCFFFF">
              <a:alpha val="70195"/>
            </a:srgb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Color Types</a:t>
            </a: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1203325" y="17684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0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974725" y="1893888"/>
            <a:ext cx="6416675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en-US" sz="3200" b="0"/>
              <a:t>Complete True Colors Questionnaire</a:t>
            </a:r>
          </a:p>
          <a:p>
            <a:pPr marL="342900" indent="-342900" eaLnBrk="1" hangingPunct="1">
              <a:buFontTx/>
              <a:buAutoNum type="arabicPeriod"/>
            </a:pPr>
            <a:endParaRPr lang="en-US" sz="3200" b="0"/>
          </a:p>
          <a:p>
            <a:pPr marL="342900" indent="-342900" eaLnBrk="1" hangingPunct="1">
              <a:buFontTx/>
              <a:buAutoNum type="arabicPeriod"/>
            </a:pPr>
            <a:r>
              <a:rPr lang="en-US" sz="3200" b="0"/>
              <a:t>What is your True Color?</a:t>
            </a:r>
          </a:p>
          <a:p>
            <a:pPr marL="342900" indent="-342900" eaLnBrk="1" hangingPunct="1">
              <a:buFontTx/>
              <a:buAutoNum type="arabicPeriod"/>
            </a:pPr>
            <a:endParaRPr lang="en-US" sz="3200" b="0"/>
          </a:p>
        </p:txBody>
      </p:sp>
      <p:pic>
        <p:nvPicPr>
          <p:cNvPr id="31749" name="Picture 8" descr="MCj008319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3138" y="4343400"/>
            <a:ext cx="2252662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0" smtClean="0"/>
              <a:t>Happy</a:t>
            </a:r>
          </a:p>
        </p:txBody>
      </p:sp>
      <p:pic>
        <p:nvPicPr>
          <p:cNvPr id="14339" name="Picture 3" descr="021002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52600" y="1219200"/>
            <a:ext cx="5626100" cy="50292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1143000"/>
          </a:xfr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b="0" smtClean="0">
                <a:solidFill>
                  <a:schemeClr val="tx1"/>
                </a:solidFill>
                <a:latin typeface="Arial" charset="0"/>
              </a:rPr>
            </a:br>
            <a:r>
              <a:rPr lang="en-US" b="0" smtClean="0">
                <a:solidFill>
                  <a:schemeClr val="tx1"/>
                </a:solidFill>
                <a:latin typeface="Arial" charset="0"/>
              </a:rPr>
              <a:t>Traditionalists - Guardian - GOLD</a:t>
            </a:r>
            <a:br>
              <a:rPr lang="en-US" b="0" smtClean="0">
                <a:solidFill>
                  <a:schemeClr val="tx1"/>
                </a:solidFill>
                <a:latin typeface="Arial" charset="0"/>
              </a:rPr>
            </a:br>
            <a:endParaRPr lang="en-US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543800" cy="5029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tabLst>
                <a:tab pos="1825625" algn="l"/>
              </a:tabLst>
            </a:pPr>
            <a:r>
              <a:rPr lang="en-US" smtClean="0"/>
              <a:t>See world as facts and realities</a:t>
            </a:r>
          </a:p>
          <a:p>
            <a:pPr eaLnBrk="1" hangingPunct="1">
              <a:lnSpc>
                <a:spcPct val="90000"/>
              </a:lnSpc>
              <a:tabLst>
                <a:tab pos="1825625" algn="l"/>
              </a:tabLst>
            </a:pPr>
            <a:r>
              <a:rPr lang="en-US" smtClean="0"/>
              <a:t>Want to organize them</a:t>
            </a:r>
          </a:p>
          <a:p>
            <a:pPr eaLnBrk="1" hangingPunct="1">
              <a:lnSpc>
                <a:spcPct val="90000"/>
              </a:lnSpc>
              <a:tabLst>
                <a:tab pos="1825625" algn="l"/>
              </a:tabLst>
            </a:pPr>
            <a:r>
              <a:rPr lang="en-US" smtClean="0"/>
              <a:t>Give stabilization to organization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1825625" algn="l"/>
              </a:tabLst>
            </a:pPr>
            <a:r>
              <a:rPr lang="en-US" smtClean="0"/>
              <a:t>Strengths:	Practical</a:t>
            </a:r>
          </a:p>
          <a:p>
            <a:pPr marL="1825625" lvl="1" indent="-1368425" eaLnBrk="1" hangingPunct="1">
              <a:lnSpc>
                <a:spcPct val="90000"/>
              </a:lnSpc>
              <a:buFontTx/>
              <a:buNone/>
              <a:tabLst>
                <a:tab pos="1825625" algn="l"/>
              </a:tabLst>
            </a:pPr>
            <a:r>
              <a:rPr lang="en-US" smtClean="0"/>
              <a:t>	Decisive</a:t>
            </a:r>
          </a:p>
          <a:p>
            <a:pPr marL="1825625" lvl="1" indent="-1368425" eaLnBrk="1" hangingPunct="1">
              <a:lnSpc>
                <a:spcPct val="90000"/>
              </a:lnSpc>
              <a:buFontTx/>
              <a:buNone/>
              <a:tabLst>
                <a:tab pos="1825625" algn="l"/>
              </a:tabLst>
            </a:pPr>
            <a:r>
              <a:rPr lang="en-US" smtClean="0"/>
              <a:t>	Planning</a:t>
            </a:r>
          </a:p>
          <a:p>
            <a:pPr marL="1825625" lvl="1" indent="-1368425" eaLnBrk="1" hangingPunct="1">
              <a:lnSpc>
                <a:spcPct val="90000"/>
              </a:lnSpc>
              <a:buFontTx/>
              <a:buNone/>
              <a:tabLst>
                <a:tab pos="1825625" algn="l"/>
              </a:tabLst>
            </a:pPr>
            <a:r>
              <a:rPr lang="en-US" smtClean="0"/>
              <a:t>	Dependable</a:t>
            </a:r>
          </a:p>
          <a:p>
            <a:pPr marL="1825625" lvl="1" indent="-1368425" eaLnBrk="1" hangingPunct="1">
              <a:lnSpc>
                <a:spcPct val="90000"/>
              </a:lnSpc>
              <a:buFontTx/>
              <a:buNone/>
              <a:tabLst>
                <a:tab pos="1825625" algn="l"/>
              </a:tabLst>
            </a:pPr>
            <a:r>
              <a:rPr lang="en-US" smtClean="0"/>
              <a:t>	Systematic follow through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1825625" algn="l"/>
              </a:tabLst>
            </a:pPr>
            <a:r>
              <a:rPr lang="en-US" smtClean="0"/>
              <a:t>Weakness:	“A rule is a rule is a rule”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1825625" algn="l"/>
              </a:tabLst>
            </a:pPr>
            <a:r>
              <a:rPr lang="en-US" smtClean="0"/>
              <a:t>Want to be appreciated for:</a:t>
            </a:r>
          </a:p>
          <a:p>
            <a:pPr marL="1825625" lvl="1" indent="-1368425" eaLnBrk="1" hangingPunct="1">
              <a:lnSpc>
                <a:spcPct val="90000"/>
              </a:lnSpc>
              <a:buFontTx/>
              <a:buNone/>
              <a:tabLst>
                <a:tab pos="1825625" algn="l"/>
              </a:tabLst>
            </a:pPr>
            <a:r>
              <a:rPr lang="en-US" smtClean="0"/>
              <a:t>	Their careful, thorough, accurate 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63000" cy="1066800"/>
          </a:xfrm>
          <a:solidFill>
            <a:srgbClr val="CCFFFF">
              <a:alpha val="70195"/>
            </a:srgb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b="0" smtClean="0">
                <a:solidFill>
                  <a:schemeClr val="tx1"/>
                </a:solidFill>
                <a:latin typeface="Arial" charset="0"/>
              </a:rPr>
            </a:br>
            <a:r>
              <a:rPr lang="en-US" b="0" smtClean="0">
                <a:solidFill>
                  <a:schemeClr val="tx1"/>
                </a:solidFill>
                <a:latin typeface="Arial" charset="0"/>
              </a:rPr>
              <a:t>Visionary - Rational – GREEN</a:t>
            </a:r>
            <a:br>
              <a:rPr lang="en-US" b="0" smtClean="0">
                <a:solidFill>
                  <a:schemeClr val="tx1"/>
                </a:solidFill>
                <a:latin typeface="Arial" charset="0"/>
              </a:rPr>
            </a:br>
            <a:r>
              <a:rPr lang="en-US" b="0" smtClean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5334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See world as possibilities, meanings, relationships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Want to examine their consequences analytically and impersonally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Are architects of change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Strengths:	Looking ahead and designing change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	Setting high standards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	Seeing “The Big Picture”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	Contagious enthusiasm for ideas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	Taking the challenge “it can’t be done”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Weakness:	Lose people with their fascination for 				complexity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Want to be appreciated for: quality of their ideas and intellect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63000" cy="1066800"/>
          </a:xfr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b="0" smtClean="0">
                <a:solidFill>
                  <a:schemeClr val="tx1"/>
                </a:solidFill>
                <a:latin typeface="Arial" charset="0"/>
              </a:rPr>
            </a:br>
            <a:r>
              <a:rPr lang="en-US" b="0" smtClean="0">
                <a:solidFill>
                  <a:schemeClr val="tx1"/>
                </a:solidFill>
                <a:latin typeface="Arial" charset="0"/>
              </a:rPr>
              <a:t>Catalyst - Idealist - Blue</a:t>
            </a:r>
            <a:br>
              <a:rPr lang="en-US" b="0" smtClean="0">
                <a:solidFill>
                  <a:schemeClr val="tx1"/>
                </a:solidFill>
                <a:latin typeface="Arial" charset="0"/>
              </a:rPr>
            </a:br>
            <a:r>
              <a:rPr lang="en-US" b="0" smtClean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See world as possibilities, meanings, relationships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Want to judge their value to people and for people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Get people to work effectively together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Strengths:	Participative leadership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	Sensitivity, empathy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	Being creative, good marketers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	Learning new things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	Enthusiasm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Weakness:	“Biting the Bullet”, hurt easily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Want to be appreciated for: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Themselves as someone who makes 			important contributions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31200" cy="1066800"/>
          </a:xfrm>
          <a:solidFill>
            <a:srgbClr val="CCFFFF">
              <a:alpha val="70195"/>
            </a:srgb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b="0" smtClean="0">
                <a:solidFill>
                  <a:schemeClr val="tx1"/>
                </a:solidFill>
                <a:latin typeface="Arial" charset="0"/>
              </a:rPr>
              <a:t>Troubleshooter - Artisan - ORANGE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029200"/>
          </a:xfrm>
        </p:spPr>
        <p:txBody>
          <a:bodyPr>
            <a:normAutofit fontScale="92500" lnSpcReduction="20000"/>
          </a:bodyPr>
          <a:lstStyle/>
          <a:p>
            <a:pPr marL="277813" indent="-277813" eaLnBrk="1" hangingPunct="1">
              <a:lnSpc>
                <a:spcPct val="90000"/>
              </a:lnSpc>
              <a:tabLst>
                <a:tab pos="1489075" algn="l"/>
              </a:tabLst>
            </a:pPr>
            <a:r>
              <a:rPr lang="en-US" smtClean="0"/>
              <a:t>See world as facts and reality</a:t>
            </a:r>
          </a:p>
          <a:p>
            <a:pPr marL="277813" indent="-277813" eaLnBrk="1" hangingPunct="1">
              <a:lnSpc>
                <a:spcPct val="90000"/>
              </a:lnSpc>
              <a:tabLst>
                <a:tab pos="1489075" algn="l"/>
              </a:tabLst>
            </a:pPr>
            <a:r>
              <a:rPr lang="en-US" smtClean="0"/>
              <a:t>Want more facts to manipulate</a:t>
            </a:r>
          </a:p>
          <a:p>
            <a:pPr marL="277813" indent="-277813" eaLnBrk="1" hangingPunct="1">
              <a:lnSpc>
                <a:spcPct val="90000"/>
              </a:lnSpc>
              <a:tabLst>
                <a:tab pos="1489075" algn="l"/>
              </a:tabLst>
            </a:pPr>
            <a:r>
              <a:rPr lang="en-US" smtClean="0"/>
              <a:t>Give action, excitement, competition to organization</a:t>
            </a:r>
          </a:p>
          <a:p>
            <a:pPr marL="277813" indent="-277813" eaLnBrk="1" hangingPunct="1">
              <a:lnSpc>
                <a:spcPct val="90000"/>
              </a:lnSpc>
              <a:buFontTx/>
              <a:buNone/>
              <a:tabLst>
                <a:tab pos="1489075" algn="l"/>
              </a:tabLst>
            </a:pPr>
            <a:r>
              <a:rPr lang="en-US" smtClean="0"/>
              <a:t>Strengths:	Good in crisis</a:t>
            </a:r>
          </a:p>
          <a:p>
            <a:pPr marL="1825625" lvl="1" indent="-1368425" eaLnBrk="1" hangingPunct="1">
              <a:lnSpc>
                <a:spcPct val="90000"/>
              </a:lnSpc>
              <a:buFontTx/>
              <a:buNone/>
              <a:tabLst>
                <a:tab pos="1489075" algn="l"/>
              </a:tabLst>
            </a:pPr>
            <a:r>
              <a:rPr lang="en-US" smtClean="0"/>
              <a:t>	Ingenious, resourceful</a:t>
            </a:r>
          </a:p>
          <a:p>
            <a:pPr marL="1825625" lvl="1" indent="-1368425" eaLnBrk="1" hangingPunct="1">
              <a:lnSpc>
                <a:spcPct val="90000"/>
              </a:lnSpc>
              <a:buFontTx/>
              <a:buNone/>
              <a:tabLst>
                <a:tab pos="1489075" algn="l"/>
              </a:tabLst>
            </a:pPr>
            <a:r>
              <a:rPr lang="en-US" smtClean="0"/>
              <a:t>	Make things happen</a:t>
            </a:r>
          </a:p>
          <a:p>
            <a:pPr marL="1825625" lvl="1" indent="-1368425" eaLnBrk="1" hangingPunct="1">
              <a:lnSpc>
                <a:spcPct val="90000"/>
              </a:lnSpc>
              <a:buFontTx/>
              <a:buNone/>
              <a:tabLst>
                <a:tab pos="1489075" algn="l"/>
              </a:tabLst>
            </a:pPr>
            <a:r>
              <a:rPr lang="en-US" smtClean="0"/>
              <a:t>	Flexible</a:t>
            </a:r>
          </a:p>
          <a:p>
            <a:pPr marL="1825625" lvl="1" indent="-1368425" eaLnBrk="1" hangingPunct="1">
              <a:lnSpc>
                <a:spcPct val="90000"/>
              </a:lnSpc>
              <a:buFontTx/>
              <a:buNone/>
              <a:tabLst>
                <a:tab pos="1489075" algn="l"/>
              </a:tabLst>
            </a:pPr>
            <a:r>
              <a:rPr lang="en-US" smtClean="0"/>
              <a:t>	Risk takers</a:t>
            </a:r>
          </a:p>
          <a:p>
            <a:pPr marL="277813" indent="-277813" eaLnBrk="1" hangingPunct="1">
              <a:lnSpc>
                <a:spcPct val="90000"/>
              </a:lnSpc>
              <a:buFontTx/>
              <a:buNone/>
              <a:tabLst>
                <a:tab pos="1489075" algn="l"/>
              </a:tabLst>
            </a:pPr>
            <a:r>
              <a:rPr lang="en-US" smtClean="0"/>
              <a:t>Weakness:	“Ready, fire, aim”</a:t>
            </a:r>
          </a:p>
          <a:p>
            <a:pPr marL="277813" indent="-277813" eaLnBrk="1" hangingPunct="1">
              <a:lnSpc>
                <a:spcPct val="90000"/>
              </a:lnSpc>
              <a:buFontTx/>
              <a:buNone/>
              <a:tabLst>
                <a:tab pos="1489075" algn="l"/>
              </a:tabLst>
            </a:pPr>
            <a:r>
              <a:rPr lang="en-US" smtClean="0"/>
              <a:t>Want to be appreciated for:</a:t>
            </a:r>
          </a:p>
          <a:p>
            <a:pPr marL="1825625" lvl="1" indent="-1368425" eaLnBrk="1" hangingPunct="1">
              <a:lnSpc>
                <a:spcPct val="90000"/>
              </a:lnSpc>
              <a:buFontTx/>
              <a:buNone/>
              <a:tabLst>
                <a:tab pos="1489075" algn="l"/>
              </a:tabLst>
            </a:pPr>
            <a:r>
              <a:rPr lang="en-US" smtClean="0"/>
              <a:t>	The clever way they get things done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522288"/>
            <a:ext cx="8763000" cy="620712"/>
          </a:xfrm>
          <a:solidFill>
            <a:srgbClr val="CCFFFF">
              <a:alpha val="70195"/>
            </a:srgb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Blue Green Gold Orange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203325" y="17684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0"/>
          </a:p>
        </p:txBody>
      </p:sp>
      <p:graphicFrame>
        <p:nvGraphicFramePr>
          <p:cNvPr id="1026" name="Object 21"/>
          <p:cNvGraphicFramePr>
            <a:graphicFrameLocks noGrp="1" noChangeAspect="1"/>
          </p:cNvGraphicFramePr>
          <p:nvPr>
            <p:ph sz="half" idx="1"/>
          </p:nvPr>
        </p:nvGraphicFramePr>
        <p:xfrm>
          <a:off x="2057400" y="2066925"/>
          <a:ext cx="4454525" cy="3570288"/>
        </p:xfrm>
        <a:graphic>
          <a:graphicData uri="http://schemas.openxmlformats.org/presentationml/2006/ole">
            <p:oleObj spid="_x0000_s1026" name="Chart" r:id="rId4" imgW="3657600" imgH="2419502" progId="Excel.Chart.8">
              <p:embed/>
            </p:oleObj>
          </a:graphicData>
        </a:graphic>
      </p:graphicFrame>
      <p:sp>
        <p:nvSpPr>
          <p:cNvPr id="1029" name="Text Box 22"/>
          <p:cNvSpPr txBox="1">
            <a:spLocks noChangeArrowheads="1"/>
          </p:cNvSpPr>
          <p:nvPr/>
        </p:nvSpPr>
        <p:spPr bwMode="auto">
          <a:xfrm>
            <a:off x="3581400" y="1524000"/>
            <a:ext cx="1354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/>
              <a:t>6% Green</a:t>
            </a:r>
          </a:p>
        </p:txBody>
      </p:sp>
      <p:sp>
        <p:nvSpPr>
          <p:cNvPr id="1030" name="Text Box 23"/>
          <p:cNvSpPr txBox="1">
            <a:spLocks noChangeArrowheads="1"/>
          </p:cNvSpPr>
          <p:nvPr/>
        </p:nvSpPr>
        <p:spPr bwMode="auto">
          <a:xfrm>
            <a:off x="533400" y="3875088"/>
            <a:ext cx="1339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/>
              <a:t>44% Gold</a:t>
            </a:r>
          </a:p>
        </p:txBody>
      </p:sp>
      <p:sp>
        <p:nvSpPr>
          <p:cNvPr id="1031" name="Text Box 24"/>
          <p:cNvSpPr txBox="1">
            <a:spLocks noChangeArrowheads="1"/>
          </p:cNvSpPr>
          <p:nvPr/>
        </p:nvSpPr>
        <p:spPr bwMode="auto">
          <a:xfrm>
            <a:off x="3397250" y="5780088"/>
            <a:ext cx="1312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/>
              <a:t>10% Blue</a:t>
            </a:r>
          </a:p>
        </p:txBody>
      </p:sp>
      <p:sp>
        <p:nvSpPr>
          <p:cNvPr id="1032" name="Text Box 25"/>
          <p:cNvSpPr txBox="1">
            <a:spLocks noChangeArrowheads="1"/>
          </p:cNvSpPr>
          <p:nvPr/>
        </p:nvSpPr>
        <p:spPr bwMode="auto">
          <a:xfrm>
            <a:off x="6781800" y="3860800"/>
            <a:ext cx="165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/>
              <a:t>40% Orange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title"/>
          </p:nvPr>
        </p:nvSpPr>
        <p:spPr>
          <a:xfrm>
            <a:off x="673100" y="381000"/>
            <a:ext cx="7785100" cy="914400"/>
          </a:xfrm>
          <a:solidFill>
            <a:srgbClr val="CCFFFF">
              <a:alpha val="70195"/>
            </a:srgb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Jobs and True Colors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1203325" y="17684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0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279525" y="1506538"/>
            <a:ext cx="6873875" cy="423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Blues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Concentrate on people and relationships. 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Focus on service, and health and welfare of people. 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Warm, supportive, harmonious environments where workers are free to cooperate and communicate with each other.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Are imaginative, enthusiastic and concerned about the personal welfare of those around them. 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They dislike competition, conflict, bureaucracy and domineering authority figures 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They promote creativity, flexibility, individuality and personal expression.</a:t>
            </a:r>
            <a:endParaRPr lang="en-US" sz="2000" b="0"/>
          </a:p>
          <a:p>
            <a:pPr eaLnBrk="1" hangingPunct="1">
              <a:defRPr/>
            </a:pPr>
            <a:endParaRPr lang="en-US" sz="20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1203325" y="17684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0"/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1431925" y="1524000"/>
            <a:ext cx="7254875" cy="545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defRPr/>
            </a:pPr>
            <a:r>
              <a:rPr lang="en-US" sz="32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Orange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Tackle their work with enthusiasm so they can quickly move on to other pursuits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They are great at working under pressure and prefer to work on jobs that are lively, risky, and unpredictable.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They grow restless with jobs that tie them down and limit their personal freedom.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They are straightforward, realistic, and practical workers who bring a flair, energy and excitement to the workplace.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They are talented, resourceful, skillful and adaptable.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They are upbeat and social in nature, and present a positive self-image of themselves and their company.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They are action-oriented workers who know how to get results they desire.</a:t>
            </a:r>
            <a:endParaRPr lang="en-US" sz="2000" b="0"/>
          </a:p>
          <a:p>
            <a:pPr marL="342900" indent="-342900" eaLnBrk="1" hangingPunct="1">
              <a:defRPr/>
            </a:pPr>
            <a:endParaRPr lang="en-US" sz="2000" b="0"/>
          </a:p>
          <a:p>
            <a:pPr marL="342900" indent="-342900" eaLnBrk="1" hangingPunct="1">
              <a:defRPr/>
            </a:pPr>
            <a:endParaRPr lang="en-US" sz="2000" b="0"/>
          </a:p>
        </p:txBody>
      </p:sp>
      <p:sp>
        <p:nvSpPr>
          <p:cNvPr id="37892" name="Rectangle 9"/>
          <p:cNvSpPr>
            <a:spLocks noGrp="1" noChangeArrowheads="1"/>
          </p:cNvSpPr>
          <p:nvPr>
            <p:ph type="title"/>
          </p:nvPr>
        </p:nvSpPr>
        <p:spPr>
          <a:xfrm>
            <a:off x="673100" y="381000"/>
            <a:ext cx="7785100" cy="914400"/>
          </a:xfrm>
          <a:solidFill>
            <a:srgbClr val="CCFFFF">
              <a:alpha val="70195"/>
            </a:srgb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Jobs and True Colors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1203325" y="17684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0"/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584325" y="1447800"/>
            <a:ext cx="7254875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defRPr/>
            </a:pPr>
            <a:r>
              <a:rPr lang="en-US" sz="320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Green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Driven towards work that involves an analytical and creative focus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Visionary and independent workers who can tune out the world as they work on things that capture their interest.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Most productive when they can perfect an idea, then move on and leave the project to be maintained and supported by others.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Work well with complex strategies, abstract concepts and theoretical models.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Prefer a work environment with minimum structure and little bureaucracy.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 Enjoy taking risks to test their innovative ideas.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Their biggest asset is their drive to be competent, logical and accurate.</a:t>
            </a:r>
          </a:p>
          <a:p>
            <a:pPr marL="342900" indent="-342900" eaLnBrk="1" hangingPunct="1">
              <a:defRPr/>
            </a:pPr>
            <a:endParaRPr lang="en-US" sz="2000" b="0">
              <a:latin typeface="Comic Sans MS" pitchFamily="66" charset="0"/>
            </a:endParaRPr>
          </a:p>
          <a:p>
            <a:pPr marL="342900" indent="-342900" eaLnBrk="1" hangingPunct="1">
              <a:defRPr/>
            </a:pPr>
            <a:endParaRPr lang="en-US" sz="3200" b="0"/>
          </a:p>
        </p:txBody>
      </p:sp>
      <p:sp>
        <p:nvSpPr>
          <p:cNvPr id="38916" name="Rectangle 9"/>
          <p:cNvSpPr>
            <a:spLocks noGrp="1" noChangeArrowheads="1"/>
          </p:cNvSpPr>
          <p:nvPr>
            <p:ph type="title"/>
          </p:nvPr>
        </p:nvSpPr>
        <p:spPr>
          <a:xfrm>
            <a:off x="673100" y="381000"/>
            <a:ext cx="7785100" cy="914400"/>
          </a:xfrm>
          <a:solidFill>
            <a:srgbClr val="CCFFFF">
              <a:alpha val="70195"/>
            </a:srgb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Jobs and True Colors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1203325" y="17684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0"/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1431925" y="1554163"/>
            <a:ext cx="7331075" cy="545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defRPr/>
            </a:pP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Gold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Prefer jobs that allow them to be thorough, accurate, and systematic.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Prefer to work in situations where they can see a job through to the end, and then touch and feel the results.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Are practical, efficient and cooperative workers that respect authority, discipline and punctuality.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Work best in environments that are traditional, structured, orderly and filled with other hard-working people.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Have a compelling need to follow established procedures and routines and do things the “right” way.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en-US" sz="2000" b="0">
                <a:latin typeface="Comic Sans MS" pitchFamily="66" charset="0"/>
              </a:rPr>
              <a:t>Are stable, honest and dependable workers who generally put the needs of the company above their own</a:t>
            </a:r>
            <a:r>
              <a:rPr lang="en-US" b="0">
                <a:latin typeface="Comic Sans MS" pitchFamily="66" charset="0"/>
              </a:rPr>
              <a:t>.</a:t>
            </a:r>
            <a:endParaRPr lang="en-US" sz="2800" b="0"/>
          </a:p>
          <a:p>
            <a:pPr marL="342900" indent="-342900" eaLnBrk="1" hangingPunct="1">
              <a:defRPr/>
            </a:pPr>
            <a:endParaRPr lang="en-US" sz="2800" b="0"/>
          </a:p>
          <a:p>
            <a:pPr marL="342900" indent="-342900" eaLnBrk="1" hangingPunct="1">
              <a:defRPr/>
            </a:pPr>
            <a:endParaRPr lang="en-US" sz="3200" b="0"/>
          </a:p>
        </p:txBody>
      </p:sp>
      <p:sp>
        <p:nvSpPr>
          <p:cNvPr id="39940" name="Rectangle 9"/>
          <p:cNvSpPr>
            <a:spLocks noGrp="1" noChangeArrowheads="1"/>
          </p:cNvSpPr>
          <p:nvPr>
            <p:ph type="title"/>
          </p:nvPr>
        </p:nvSpPr>
        <p:spPr>
          <a:xfrm>
            <a:off x="673100" y="381000"/>
            <a:ext cx="7785100" cy="914400"/>
          </a:xfrm>
          <a:solidFill>
            <a:srgbClr val="CCFFFF">
              <a:alpha val="70195"/>
            </a:srgb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Jobs and True Colors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latin typeface="Arial" charset="0"/>
              </a:rPr>
              <a:t>Basic Leadership Temperaments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tabLst>
                <a:tab pos="3135313" algn="l"/>
              </a:tabLst>
            </a:pPr>
            <a:r>
              <a:rPr lang="en-US" smtClean="0"/>
              <a:t>An understanding of personality types in general, and YOUR OWN in particular, helps to recognize and appreciate the unique GIFTS of yourself and others.</a:t>
            </a:r>
          </a:p>
          <a:p>
            <a:pPr eaLnBrk="1" hangingPunct="1">
              <a:tabLst>
                <a:tab pos="3135313" algn="l"/>
              </a:tabLst>
            </a:pPr>
            <a:r>
              <a:rPr lang="en-US" smtClean="0"/>
              <a:t>Success, in any enterprise, demands the unique skills of each type.</a:t>
            </a:r>
          </a:p>
          <a:p>
            <a:pPr lvl="1" eaLnBrk="1" hangingPunct="1">
              <a:tabLst>
                <a:tab pos="3135313" algn="l"/>
              </a:tabLst>
            </a:pPr>
            <a:r>
              <a:rPr lang="en-US" smtClean="0"/>
              <a:t>Pragmatics		Guardian    </a:t>
            </a:r>
            <a:r>
              <a:rPr lang="en-US" smtClean="0">
                <a:solidFill>
                  <a:srgbClr val="CC0000"/>
                </a:solidFill>
              </a:rPr>
              <a:t>Logistical - </a:t>
            </a:r>
            <a:r>
              <a:rPr lang="en-US" b="1" smtClean="0"/>
              <a:t>Gold</a:t>
            </a:r>
          </a:p>
          <a:p>
            <a:pPr lvl="1" eaLnBrk="1" hangingPunct="1">
              <a:tabLst>
                <a:tab pos="3135313" algn="l"/>
              </a:tabLst>
            </a:pPr>
            <a:r>
              <a:rPr lang="en-US" smtClean="0"/>
              <a:t>Vision		Rational     </a:t>
            </a:r>
            <a:r>
              <a:rPr lang="en-US" smtClean="0">
                <a:solidFill>
                  <a:srgbClr val="CC0000"/>
                </a:solidFill>
              </a:rPr>
              <a:t>Strategic - </a:t>
            </a:r>
            <a:r>
              <a:rPr lang="en-US" b="1" smtClean="0"/>
              <a:t>Green</a:t>
            </a:r>
          </a:p>
          <a:p>
            <a:pPr lvl="1" eaLnBrk="1" hangingPunct="1">
              <a:tabLst>
                <a:tab pos="3135313" algn="l"/>
              </a:tabLst>
            </a:pPr>
            <a:r>
              <a:rPr lang="en-US" smtClean="0"/>
              <a:t>People Skills		Idealist       </a:t>
            </a:r>
            <a:r>
              <a:rPr lang="en-US" smtClean="0">
                <a:solidFill>
                  <a:srgbClr val="CC0000"/>
                </a:solidFill>
              </a:rPr>
              <a:t>Diplomatic - </a:t>
            </a:r>
            <a:r>
              <a:rPr lang="en-US" b="1" smtClean="0"/>
              <a:t>Blue</a:t>
            </a:r>
          </a:p>
          <a:p>
            <a:pPr lvl="1" eaLnBrk="1" hangingPunct="1">
              <a:tabLst>
                <a:tab pos="3135313" algn="l"/>
              </a:tabLst>
            </a:pPr>
            <a:r>
              <a:rPr lang="en-US" smtClean="0"/>
              <a:t>Analysis		Artisan       </a:t>
            </a:r>
            <a:r>
              <a:rPr lang="en-US" smtClean="0">
                <a:solidFill>
                  <a:srgbClr val="CC0000"/>
                </a:solidFill>
              </a:rPr>
              <a:t>Tactical - </a:t>
            </a:r>
            <a:r>
              <a:rPr lang="en-US" b="1" smtClean="0"/>
              <a:t>Orange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0" smtClean="0"/>
              <a:t>  Greedy  </a:t>
            </a:r>
          </a:p>
        </p:txBody>
      </p:sp>
      <p:pic>
        <p:nvPicPr>
          <p:cNvPr id="15363" name="Picture 3" descr="021402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81200" y="1219200"/>
            <a:ext cx="5532438" cy="50292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485775"/>
            <a:ext cx="8763000" cy="733425"/>
          </a:xfrm>
          <a:solidFill>
            <a:srgbClr val="CCFFFF">
              <a:alpha val="70195"/>
            </a:srgb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1203325" y="176847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3200" b="0"/>
          </a:p>
        </p:txBody>
      </p:sp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1295400" y="1997075"/>
            <a:ext cx="525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0"/>
              <a:t>10 Commandments of Color</a:t>
            </a:r>
          </a:p>
        </p:txBody>
      </p:sp>
      <p:sp>
        <p:nvSpPr>
          <p:cNvPr id="41989" name="Text Box 7"/>
          <p:cNvSpPr txBox="1">
            <a:spLocks noChangeArrowheads="1"/>
          </p:cNvSpPr>
          <p:nvPr/>
        </p:nvSpPr>
        <p:spPr bwMode="auto">
          <a:xfrm>
            <a:off x="1778000" y="2630488"/>
            <a:ext cx="72390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en-US" sz="2400" b="0"/>
              <a:t>Don’t stereotype others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400" b="0"/>
              <a:t>Don’t try to change people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400" b="0"/>
              <a:t>Value differences and what they bring to the team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400" b="0"/>
              <a:t>Don’t let strengths become weaknesses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400" b="0"/>
              <a:t>Don’t use Colors as an excuse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400" b="0"/>
              <a:t>Keep your observations private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400" b="0"/>
              <a:t>Give good gifts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400" b="0"/>
              <a:t>Carry your Colored Lenses with you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400" b="0"/>
              <a:t>Validate the strengths of each Color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400" b="0"/>
              <a:t>Learn from Others</a:t>
            </a:r>
          </a:p>
          <a:p>
            <a:pPr marL="342900" indent="-342900" eaLnBrk="1" hangingPunct="1">
              <a:buFontTx/>
              <a:buAutoNum type="arabicPeriod"/>
            </a:pPr>
            <a:endParaRPr lang="en-US" sz="24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pPr eaLnBrk="1" hangingPunct="1"/>
            <a:r>
              <a:rPr lang="fr-FR" b="0" smtClean="0"/>
              <a:t>The Joker</a:t>
            </a:r>
          </a:p>
        </p:txBody>
      </p:sp>
      <p:pic>
        <p:nvPicPr>
          <p:cNvPr id="16387" name="Picture 3" descr="an03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-1370" b="11913"/>
          <a:stretch>
            <a:fillRect/>
          </a:stretch>
        </p:blipFill>
        <p:spPr>
          <a:xfrm>
            <a:off x="1908175" y="1524000"/>
            <a:ext cx="5400675" cy="489743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0" smtClean="0"/>
              <a:t>The Leader</a:t>
            </a:r>
          </a:p>
        </p:txBody>
      </p:sp>
      <p:pic>
        <p:nvPicPr>
          <p:cNvPr id="17411" name="Picture 3" descr="an189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828800" y="1447800"/>
            <a:ext cx="5757863" cy="46767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fr-FR" b="0" smtClean="0"/>
              <a:t>The Loud Mouth</a:t>
            </a:r>
          </a:p>
        </p:txBody>
      </p:sp>
      <p:pic>
        <p:nvPicPr>
          <p:cNvPr id="18435" name="Picture 3" descr="an100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-1044" b="11433"/>
          <a:stretch>
            <a:fillRect/>
          </a:stretch>
        </p:blipFill>
        <p:spPr>
          <a:xfrm>
            <a:off x="1905000" y="1412875"/>
            <a:ext cx="6051550" cy="453866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0" smtClean="0"/>
              <a:t>The Busy Body</a:t>
            </a:r>
          </a:p>
        </p:txBody>
      </p:sp>
      <p:pic>
        <p:nvPicPr>
          <p:cNvPr id="19459" name="Picture 3" descr="an107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1079" b="11273"/>
          <a:stretch>
            <a:fillRect/>
          </a:stretch>
        </p:blipFill>
        <p:spPr>
          <a:xfrm>
            <a:off x="1981200" y="1371600"/>
            <a:ext cx="5029200" cy="48831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pPr eaLnBrk="1" hangingPunct="1"/>
            <a:r>
              <a:rPr lang="fr-FR" b="0" smtClean="0"/>
              <a:t>  Disgruntled One</a:t>
            </a:r>
          </a:p>
        </p:txBody>
      </p:sp>
      <p:pic>
        <p:nvPicPr>
          <p:cNvPr id="20483" name="Picture 3" descr="an114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b="9331"/>
          <a:stretch>
            <a:fillRect/>
          </a:stretch>
        </p:blipFill>
        <p:spPr>
          <a:xfrm>
            <a:off x="2124075" y="1295400"/>
            <a:ext cx="4752975" cy="484346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pPr eaLnBrk="1" hangingPunct="1"/>
            <a:r>
              <a:rPr lang="nl-NL" b="0" smtClean="0"/>
              <a:t>The Informatics Specialist</a:t>
            </a:r>
          </a:p>
        </p:txBody>
      </p:sp>
      <p:pic>
        <p:nvPicPr>
          <p:cNvPr id="21507" name="Picture 3" descr="an127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-1358" b="14906"/>
          <a:stretch>
            <a:fillRect/>
          </a:stretch>
        </p:blipFill>
        <p:spPr>
          <a:xfrm>
            <a:off x="1835150" y="1700213"/>
            <a:ext cx="5329238" cy="489743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759</Words>
  <Application>Microsoft Office PowerPoint</Application>
  <PresentationFormat>On-screen Show (4:3)</PresentationFormat>
  <Paragraphs>171</Paragraphs>
  <Slides>30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Microsoft Excel Chart</vt:lpstr>
      <vt:lpstr>People You Work With</vt:lpstr>
      <vt:lpstr>Happy</vt:lpstr>
      <vt:lpstr>  Greedy  </vt:lpstr>
      <vt:lpstr>The Joker</vt:lpstr>
      <vt:lpstr>The Leader</vt:lpstr>
      <vt:lpstr>The Loud Mouth</vt:lpstr>
      <vt:lpstr>The Busy Body</vt:lpstr>
      <vt:lpstr>  Disgruntled One</vt:lpstr>
      <vt:lpstr>The Informatics Specialist</vt:lpstr>
      <vt:lpstr>Keeper of the Nuts</vt:lpstr>
      <vt:lpstr>The New Guy </vt:lpstr>
      <vt:lpstr>The Expert</vt:lpstr>
      <vt:lpstr>The Supervisor</vt:lpstr>
      <vt:lpstr>The Mole</vt:lpstr>
      <vt:lpstr>The Frustrated Employee</vt:lpstr>
      <vt:lpstr>Slide 16</vt:lpstr>
      <vt:lpstr>Objectives</vt:lpstr>
      <vt:lpstr>Personality Styles  Why Bother?</vt:lpstr>
      <vt:lpstr>Color Types</vt:lpstr>
      <vt:lpstr> Traditionalists - Guardian - GOLD </vt:lpstr>
      <vt:lpstr> Visionary - Rational – GREEN  </vt:lpstr>
      <vt:lpstr> Catalyst - Idealist - Blue  </vt:lpstr>
      <vt:lpstr>Troubleshooter - Artisan - ORANGE</vt:lpstr>
      <vt:lpstr>Blue Green Gold Orange</vt:lpstr>
      <vt:lpstr>Jobs and True Colors</vt:lpstr>
      <vt:lpstr>Jobs and True Colors</vt:lpstr>
      <vt:lpstr>Jobs and True Colors</vt:lpstr>
      <vt:lpstr>Jobs and True Colors</vt:lpstr>
      <vt:lpstr>Basic Leadership Temperaments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 You Work With</dc:title>
  <dc:creator>Maureen Biggers</dc:creator>
  <cp:lastModifiedBy>Maureen Biggers</cp:lastModifiedBy>
  <cp:revision>14</cp:revision>
  <dcterms:created xsi:type="dcterms:W3CDTF">2010-02-24T16:09:40Z</dcterms:created>
  <dcterms:modified xsi:type="dcterms:W3CDTF">2010-02-24T18:22:27Z</dcterms:modified>
</cp:coreProperties>
</file>